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7" r:id="rId3"/>
  </p:sldMasterIdLst>
  <p:notesMasterIdLst>
    <p:notesMasterId r:id="rId33"/>
  </p:notesMasterIdLst>
  <p:handoutMasterIdLst>
    <p:handoutMasterId r:id="rId34"/>
  </p:handoutMasterIdLst>
  <p:sldIdLst>
    <p:sldId id="256" r:id="rId4"/>
    <p:sldId id="521" r:id="rId5"/>
    <p:sldId id="565" r:id="rId6"/>
    <p:sldId id="665" r:id="rId7"/>
    <p:sldId id="661" r:id="rId8"/>
    <p:sldId id="582" r:id="rId9"/>
    <p:sldId id="704" r:id="rId10"/>
    <p:sldId id="705" r:id="rId11"/>
    <p:sldId id="612" r:id="rId12"/>
    <p:sldId id="613" r:id="rId13"/>
    <p:sldId id="627" r:id="rId14"/>
    <p:sldId id="614" r:id="rId15"/>
    <p:sldId id="636" r:id="rId16"/>
    <p:sldId id="635" r:id="rId17"/>
    <p:sldId id="588" r:id="rId18"/>
    <p:sldId id="589" r:id="rId19"/>
    <p:sldId id="598" r:id="rId20"/>
    <p:sldId id="664" r:id="rId21"/>
    <p:sldId id="592" r:id="rId22"/>
    <p:sldId id="621" r:id="rId23"/>
    <p:sldId id="624" r:id="rId24"/>
    <p:sldId id="580" r:id="rId25"/>
    <p:sldId id="663" r:id="rId26"/>
    <p:sldId id="659" r:id="rId27"/>
    <p:sldId id="660" r:id="rId28"/>
    <p:sldId id="673" r:id="rId29"/>
    <p:sldId id="703" r:id="rId30"/>
    <p:sldId id="708" r:id="rId31"/>
    <p:sldId id="518" r:id="rId32"/>
  </p:sldIdLst>
  <p:sldSz cx="12192000" cy="6858000"/>
  <p:notesSz cx="6858000" cy="92964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2">
          <p15:clr>
            <a:srgbClr val="A4A3A4"/>
          </p15:clr>
        </p15:guide>
        <p15:guide id="2" pos="3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7"/>
    <p:restoredTop sz="94660"/>
  </p:normalViewPr>
  <p:slideViewPr>
    <p:cSldViewPr snapToGrid="0" showGuides="1">
      <p:cViewPr varScale="1">
        <p:scale>
          <a:sx n="72" d="100"/>
          <a:sy n="72" d="100"/>
        </p:scale>
        <p:origin x="732" y="72"/>
      </p:cViewPr>
      <p:guideLst>
        <p:guide orient="horz" pos="2312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6BEF7-FEC9-4313-B32F-B2A43BA76D74}" type="doc">
      <dgm:prSet loTypeId="urn:microsoft.com/office/officeart/2005/8/layout/hProcess9#1" loCatId="process" qsTypeId="urn:microsoft.com/office/officeart/2005/8/quickstyle/simple5#1" qsCatId="simple" csTypeId="urn:microsoft.com/office/officeart/2005/8/colors/colorful4#1" csCatId="colorful" phldr="1"/>
      <dgm:spPr/>
      <dgm:t>
        <a:bodyPr/>
        <a:lstStyle/>
        <a:p>
          <a:endParaRPr lang="en-MY"/>
        </a:p>
      </dgm:t>
    </dgm:pt>
    <dgm:pt modelId="{1C3AE864-34EB-4140-A94D-0FA353179B7B}">
      <dgm:prSet phldr="0" custT="1"/>
      <dgm:spPr>
        <a:xfrm>
          <a:off x="2731" y="1555372"/>
          <a:ext cx="1774983" cy="207383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1</a:t>
          </a:r>
          <a:b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7266DA1-6FF8-497B-A082-D211A07FA3E8}" type="parTrans" cxnId="{A6EB3BA1-3797-4CD7-B384-A5425A733E3F}">
      <dgm:prSet/>
      <dgm:spPr/>
      <dgm:t>
        <a:bodyPr/>
        <a:lstStyle/>
        <a:p>
          <a:endParaRPr lang="en-MY"/>
        </a:p>
      </dgm:t>
    </dgm:pt>
    <dgm:pt modelId="{4D75D44D-48EF-49C6-856B-DBD04C45BA4E}" type="sibTrans" cxnId="{A6EB3BA1-3797-4CD7-B384-A5425A733E3F}">
      <dgm:prSet/>
      <dgm:spPr/>
      <dgm:t>
        <a:bodyPr/>
        <a:lstStyle/>
        <a:p>
          <a:endParaRPr lang="en-MY"/>
        </a:p>
      </dgm:t>
    </dgm:pt>
    <dgm:pt modelId="{45B27873-C528-4B8E-81F2-C18849487A32}">
      <dgm:prSet phldr="0" custT="1"/>
      <dgm:spPr>
        <a:xfrm>
          <a:off x="2073545" y="1555372"/>
          <a:ext cx="1774983" cy="2073830"/>
        </a:xfr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vert="horz" wrap="square"/>
        <a:lstStyle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2</a:t>
          </a:r>
          <a:b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 </a:t>
          </a:r>
          <a:endParaRPr sz="6500"/>
        </a:p>
      </dgm:t>
    </dgm:pt>
    <dgm:pt modelId="{F890026F-1A01-4D02-8BCF-2746FDFC7E7A}" type="parTrans" cxnId="{1F404BAF-FB88-47D6-8DA8-5166351D9C64}">
      <dgm:prSet/>
      <dgm:spPr/>
      <dgm:t>
        <a:bodyPr/>
        <a:lstStyle/>
        <a:p>
          <a:endParaRPr lang="en-MY"/>
        </a:p>
      </dgm:t>
    </dgm:pt>
    <dgm:pt modelId="{DBAC4EE1-74DC-4E7B-B1BD-D64B28617C33}" type="sibTrans" cxnId="{1F404BAF-FB88-47D6-8DA8-5166351D9C64}">
      <dgm:prSet/>
      <dgm:spPr/>
      <dgm:t>
        <a:bodyPr/>
        <a:lstStyle/>
        <a:p>
          <a:endParaRPr lang="en-MY"/>
        </a:p>
      </dgm:t>
    </dgm:pt>
    <dgm:pt modelId="{FC103E44-CAA3-466F-B927-AE14DC863BAE}">
      <dgm:prSet phldr="0" custT="1"/>
      <dgm:spPr>
        <a:xfrm>
          <a:off x="4144359" y="1555372"/>
          <a:ext cx="1774983" cy="2073830"/>
        </a:xfr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vert="horz" wrap="square"/>
        <a:lstStyle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3</a:t>
          </a:r>
          <a:b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817EC727-2219-4DFB-942F-79D26ED9DAF5}" type="parTrans" cxnId="{63E168F0-59B1-49EF-B881-3588D32D143B}">
      <dgm:prSet/>
      <dgm:spPr/>
      <dgm:t>
        <a:bodyPr/>
        <a:lstStyle/>
        <a:p>
          <a:endParaRPr lang="en-MY"/>
        </a:p>
      </dgm:t>
    </dgm:pt>
    <dgm:pt modelId="{5817757F-48B2-4086-B464-00C4182470ED}" type="sibTrans" cxnId="{63E168F0-59B1-49EF-B881-3588D32D143B}">
      <dgm:prSet/>
      <dgm:spPr/>
      <dgm:t>
        <a:bodyPr/>
        <a:lstStyle/>
        <a:p>
          <a:endParaRPr lang="en-MY"/>
        </a:p>
      </dgm:t>
    </dgm:pt>
    <dgm:pt modelId="{A7FEA884-EE92-47C3-A879-208F7B5F482A}">
      <dgm:prSet phldr="0" custT="1"/>
      <dgm:spPr>
        <a:xfrm>
          <a:off x="6215172" y="1555372"/>
          <a:ext cx="1774983" cy="2073830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4</a:t>
          </a:r>
          <a:br>
            <a:rPr lang="en-US" sz="1600" b="1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BAE4AB56-8C83-4793-8A5A-B0573F863308}" type="parTrans" cxnId="{7BA6063F-FD2D-4468-9CE9-6451C5EFD26E}">
      <dgm:prSet/>
      <dgm:spPr/>
      <dgm:t>
        <a:bodyPr/>
        <a:lstStyle/>
        <a:p>
          <a:endParaRPr lang="en-MY"/>
        </a:p>
      </dgm:t>
    </dgm:pt>
    <dgm:pt modelId="{5E16E2FF-395F-4666-ABC4-6D86FBDB8018}" type="sibTrans" cxnId="{7BA6063F-FD2D-4468-9CE9-6451C5EFD26E}">
      <dgm:prSet/>
      <dgm:spPr/>
      <dgm:t>
        <a:bodyPr/>
        <a:lstStyle/>
        <a:p>
          <a:endParaRPr lang="en-MY"/>
        </a:p>
      </dgm:t>
    </dgm:pt>
    <dgm:pt modelId="{7CE010E1-D45C-4055-94FE-1E4C821CC3B9}" type="pres">
      <dgm:prSet presAssocID="{19B6BEF7-FEC9-4313-B32F-B2A43BA76D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A9886-CFAD-472F-94B1-4288BEAF3DB1}" type="pres">
      <dgm:prSet presAssocID="{19B6BEF7-FEC9-4313-B32F-B2A43BA76D74}" presName="arrow" presStyleLbl="bgShp" presStyleIdx="0" presStyleCnt="1"/>
      <dgm:spPr>
        <a:xfrm>
          <a:off x="599466" y="0"/>
          <a:ext cx="6793954" cy="5184576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5D8B650-21F9-450A-B7BA-D652635A76BF}" type="pres">
      <dgm:prSet presAssocID="{19B6BEF7-FEC9-4313-B32F-B2A43BA76D74}" presName="linearProcess" presStyleCnt="0"/>
      <dgm:spPr/>
    </dgm:pt>
    <dgm:pt modelId="{A2C7A758-DDAF-4597-BF42-D0B8C01BD8B6}" type="pres">
      <dgm:prSet presAssocID="{1C3AE864-34EB-4140-A94D-0FA353179B7B}" presName="textNode" presStyleLbl="node1" presStyleIdx="0" presStyleCnt="4" custScaleY="1919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526E38-1477-447F-9214-4440917460FF}" type="pres">
      <dgm:prSet presAssocID="{4D75D44D-48EF-49C6-856B-DBD04C45BA4E}" presName="sibTrans" presStyleCnt="0"/>
      <dgm:spPr/>
    </dgm:pt>
    <dgm:pt modelId="{10F04898-CF7A-432C-A985-A01B0C06622B}" type="pres">
      <dgm:prSet presAssocID="{45B27873-C528-4B8E-81F2-C18849487A32}" presName="textNode" presStyleLbl="node1" presStyleIdx="1" presStyleCnt="4" custScaleY="1919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3FDAC9-1031-4941-B206-E95BDE6516CF}" type="pres">
      <dgm:prSet presAssocID="{DBAC4EE1-74DC-4E7B-B1BD-D64B28617C33}" presName="sibTrans" presStyleCnt="0"/>
      <dgm:spPr/>
    </dgm:pt>
    <dgm:pt modelId="{E23B23E0-2559-41E1-A632-EBEF013B3657}" type="pres">
      <dgm:prSet presAssocID="{FC103E44-CAA3-466F-B927-AE14DC863BAE}" presName="textNode" presStyleLbl="node1" presStyleIdx="2" presStyleCnt="4" custScaleY="1919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4C145E-D078-4F36-93AE-B6D16A449773}" type="pres">
      <dgm:prSet presAssocID="{5817757F-48B2-4086-B464-00C4182470ED}" presName="sibTrans" presStyleCnt="0"/>
      <dgm:spPr/>
    </dgm:pt>
    <dgm:pt modelId="{CB6AAF8A-6502-4618-B4E4-CB3020748A8C}" type="pres">
      <dgm:prSet presAssocID="{A7FEA884-EE92-47C3-A879-208F7B5F482A}" presName="textNode" presStyleLbl="node1" presStyleIdx="3" presStyleCnt="4" custScaleY="189823" custLinFactNeighborY="3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F622C18-078C-4FCC-87C7-10CBBC2B079A}" type="presOf" srcId="{FC103E44-CAA3-466F-B927-AE14DC863BAE}" destId="{E23B23E0-2559-41E1-A632-EBEF013B3657}" srcOrd="0" destOrd="0" presId="urn:microsoft.com/office/officeart/2005/8/layout/hProcess9#1"/>
    <dgm:cxn modelId="{513D1EA5-2512-4116-88B0-E6176E6DBC95}" type="presOf" srcId="{19B6BEF7-FEC9-4313-B32F-B2A43BA76D74}" destId="{7CE010E1-D45C-4055-94FE-1E4C821CC3B9}" srcOrd="0" destOrd="0" presId="urn:microsoft.com/office/officeart/2005/8/layout/hProcess9#1"/>
    <dgm:cxn modelId="{63E168F0-59B1-49EF-B881-3588D32D143B}" srcId="{19B6BEF7-FEC9-4313-B32F-B2A43BA76D74}" destId="{FC103E44-CAA3-466F-B927-AE14DC863BAE}" srcOrd="2" destOrd="0" parTransId="{817EC727-2219-4DFB-942F-79D26ED9DAF5}" sibTransId="{5817757F-48B2-4086-B464-00C4182470ED}"/>
    <dgm:cxn modelId="{04165228-FCBD-4012-A613-DE70CE9CC965}" type="presOf" srcId="{45B27873-C528-4B8E-81F2-C18849487A32}" destId="{10F04898-CF7A-432C-A985-A01B0C06622B}" srcOrd="0" destOrd="0" presId="urn:microsoft.com/office/officeart/2005/8/layout/hProcess9#1"/>
    <dgm:cxn modelId="{5474FC37-B7F0-4618-A95F-0830C78AA748}" type="presOf" srcId="{A7FEA884-EE92-47C3-A879-208F7B5F482A}" destId="{CB6AAF8A-6502-4618-B4E4-CB3020748A8C}" srcOrd="0" destOrd="0" presId="urn:microsoft.com/office/officeart/2005/8/layout/hProcess9#1"/>
    <dgm:cxn modelId="{7BA6063F-FD2D-4468-9CE9-6451C5EFD26E}" srcId="{19B6BEF7-FEC9-4313-B32F-B2A43BA76D74}" destId="{A7FEA884-EE92-47C3-A879-208F7B5F482A}" srcOrd="3" destOrd="0" parTransId="{BAE4AB56-8C83-4793-8A5A-B0573F863308}" sibTransId="{5E16E2FF-395F-4666-ABC4-6D86FBDB8018}"/>
    <dgm:cxn modelId="{1F404BAF-FB88-47D6-8DA8-5166351D9C64}" srcId="{19B6BEF7-FEC9-4313-B32F-B2A43BA76D74}" destId="{45B27873-C528-4B8E-81F2-C18849487A32}" srcOrd="1" destOrd="0" parTransId="{F890026F-1A01-4D02-8BCF-2746FDFC7E7A}" sibTransId="{DBAC4EE1-74DC-4E7B-B1BD-D64B28617C33}"/>
    <dgm:cxn modelId="{47A75416-87B7-4E54-ABE6-29D2A58C7418}" type="presOf" srcId="{1C3AE864-34EB-4140-A94D-0FA353179B7B}" destId="{A2C7A758-DDAF-4597-BF42-D0B8C01BD8B6}" srcOrd="0" destOrd="0" presId="urn:microsoft.com/office/officeart/2005/8/layout/hProcess9#1"/>
    <dgm:cxn modelId="{A6EB3BA1-3797-4CD7-B384-A5425A733E3F}" srcId="{19B6BEF7-FEC9-4313-B32F-B2A43BA76D74}" destId="{1C3AE864-34EB-4140-A94D-0FA353179B7B}" srcOrd="0" destOrd="0" parTransId="{37266DA1-6FF8-497B-A082-D211A07FA3E8}" sibTransId="{4D75D44D-48EF-49C6-856B-DBD04C45BA4E}"/>
    <dgm:cxn modelId="{1A130593-842F-448E-AE12-A2A4CFBFBC16}" type="presParOf" srcId="{7CE010E1-D45C-4055-94FE-1E4C821CC3B9}" destId="{9EEA9886-CFAD-472F-94B1-4288BEAF3DB1}" srcOrd="0" destOrd="0" presId="urn:microsoft.com/office/officeart/2005/8/layout/hProcess9#1"/>
    <dgm:cxn modelId="{3DB60684-15CB-4390-949E-C4B715F4FD10}" type="presParOf" srcId="{7CE010E1-D45C-4055-94FE-1E4C821CC3B9}" destId="{D5D8B650-21F9-450A-B7BA-D652635A76BF}" srcOrd="1" destOrd="0" presId="urn:microsoft.com/office/officeart/2005/8/layout/hProcess9#1"/>
    <dgm:cxn modelId="{3EA302C9-CBEA-4620-BF3C-0DAFB609B8DA}" type="presParOf" srcId="{D5D8B650-21F9-450A-B7BA-D652635A76BF}" destId="{A2C7A758-DDAF-4597-BF42-D0B8C01BD8B6}" srcOrd="0" destOrd="0" presId="urn:microsoft.com/office/officeart/2005/8/layout/hProcess9#1"/>
    <dgm:cxn modelId="{C3EC478D-7163-4D61-AB29-165E2E0D8B5C}" type="presParOf" srcId="{D5D8B650-21F9-450A-B7BA-D652635A76BF}" destId="{D7526E38-1477-447F-9214-4440917460FF}" srcOrd="1" destOrd="0" presId="urn:microsoft.com/office/officeart/2005/8/layout/hProcess9#1"/>
    <dgm:cxn modelId="{A38662E3-2788-4DAE-A0C1-C17DA9881A75}" type="presParOf" srcId="{D5D8B650-21F9-450A-B7BA-D652635A76BF}" destId="{10F04898-CF7A-432C-A985-A01B0C06622B}" srcOrd="2" destOrd="0" presId="urn:microsoft.com/office/officeart/2005/8/layout/hProcess9#1"/>
    <dgm:cxn modelId="{61AA1D53-5BD7-429D-A602-E55D0714B48C}" type="presParOf" srcId="{D5D8B650-21F9-450A-B7BA-D652635A76BF}" destId="{4B3FDAC9-1031-4941-B206-E95BDE6516CF}" srcOrd="3" destOrd="0" presId="urn:microsoft.com/office/officeart/2005/8/layout/hProcess9#1"/>
    <dgm:cxn modelId="{481AF411-D8FB-4DA9-9AA2-B43683A075B8}" type="presParOf" srcId="{D5D8B650-21F9-450A-B7BA-D652635A76BF}" destId="{E23B23E0-2559-41E1-A632-EBEF013B3657}" srcOrd="4" destOrd="0" presId="urn:microsoft.com/office/officeart/2005/8/layout/hProcess9#1"/>
    <dgm:cxn modelId="{E331D38B-3B10-44A3-9EB2-4C3083A042E5}" type="presParOf" srcId="{D5D8B650-21F9-450A-B7BA-D652635A76BF}" destId="{B44C145E-D078-4F36-93AE-B6D16A449773}" srcOrd="5" destOrd="0" presId="urn:microsoft.com/office/officeart/2005/8/layout/hProcess9#1"/>
    <dgm:cxn modelId="{480CC456-B6CE-4BBB-A2EF-8347F6F0A7A3}" type="presParOf" srcId="{D5D8B650-21F9-450A-B7BA-D652635A76BF}" destId="{CB6AAF8A-6502-4618-B4E4-CB3020748A8C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6BEF7-FEC9-4313-B32F-B2A43BA76D74}" type="doc">
      <dgm:prSet loTypeId="urn:microsoft.com/office/officeart/2005/8/layout/hProcess9#1" loCatId="process" qsTypeId="urn:microsoft.com/office/officeart/2005/8/quickstyle/simple5#1" qsCatId="simple" csTypeId="urn:microsoft.com/office/officeart/2005/8/colors/colorful4#1" csCatId="colorful" phldr="1"/>
      <dgm:spPr/>
      <dgm:t>
        <a:bodyPr/>
        <a:lstStyle/>
        <a:p>
          <a:endParaRPr lang="en-MY"/>
        </a:p>
      </dgm:t>
    </dgm:pt>
    <dgm:pt modelId="{1C3AE864-34EB-4140-A94D-0FA353179B7B}">
      <dgm:prSet custT="1"/>
      <dgm:spPr>
        <a:xfrm>
          <a:off x="2731" y="1555372"/>
          <a:ext cx="1774983" cy="207383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266DA1-6FF8-497B-A082-D211A07FA3E8}" type="parTrans" cxnId="{E34BBD2B-A2C5-425B-AD4B-51D63C3734FE}">
      <dgm:prSet/>
      <dgm:spPr/>
      <dgm:t>
        <a:bodyPr/>
        <a:lstStyle/>
        <a:p>
          <a:endParaRPr lang="en-MY"/>
        </a:p>
      </dgm:t>
    </dgm:pt>
    <dgm:pt modelId="{4D75D44D-48EF-49C6-856B-DBD04C45BA4E}" type="sibTrans" cxnId="{E34BBD2B-A2C5-425B-AD4B-51D63C3734FE}">
      <dgm:prSet/>
      <dgm:spPr/>
      <dgm:t>
        <a:bodyPr/>
        <a:lstStyle/>
        <a:p>
          <a:endParaRPr lang="en-MY"/>
        </a:p>
      </dgm:t>
    </dgm:pt>
    <dgm:pt modelId="{45B27873-C528-4B8E-81F2-C18849487A32}">
      <dgm:prSet custT="1"/>
      <dgm:spPr>
        <a:xfrm>
          <a:off x="2073545" y="1555372"/>
          <a:ext cx="1774983" cy="2073830"/>
        </a:xfr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90026F-1A01-4D02-8BCF-2746FDFC7E7A}" type="parTrans" cxnId="{677F437E-BCD6-4251-A107-18637ED0B249}">
      <dgm:prSet/>
      <dgm:spPr/>
      <dgm:t>
        <a:bodyPr/>
        <a:lstStyle/>
        <a:p>
          <a:endParaRPr lang="en-MY"/>
        </a:p>
      </dgm:t>
    </dgm:pt>
    <dgm:pt modelId="{DBAC4EE1-74DC-4E7B-B1BD-D64B28617C33}" type="sibTrans" cxnId="{677F437E-BCD6-4251-A107-18637ED0B249}">
      <dgm:prSet/>
      <dgm:spPr/>
      <dgm:t>
        <a:bodyPr/>
        <a:lstStyle/>
        <a:p>
          <a:endParaRPr lang="en-MY"/>
        </a:p>
      </dgm:t>
    </dgm:pt>
    <dgm:pt modelId="{FC103E44-CAA3-466F-B927-AE14DC863BAE}">
      <dgm:prSet custT="1"/>
      <dgm:spPr>
        <a:xfrm>
          <a:off x="4144359" y="1555372"/>
          <a:ext cx="1774983" cy="2073830"/>
        </a:xfr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7EC727-2219-4DFB-942F-79D26ED9DAF5}" type="parTrans" cxnId="{DFC970CD-E422-4ECE-864B-1C9516E5337A}">
      <dgm:prSet/>
      <dgm:spPr/>
      <dgm:t>
        <a:bodyPr/>
        <a:lstStyle/>
        <a:p>
          <a:endParaRPr lang="en-MY"/>
        </a:p>
      </dgm:t>
    </dgm:pt>
    <dgm:pt modelId="{5817757F-48B2-4086-B464-00C4182470ED}" type="sibTrans" cxnId="{DFC970CD-E422-4ECE-864B-1C9516E5337A}">
      <dgm:prSet/>
      <dgm:spPr/>
      <dgm:t>
        <a:bodyPr/>
        <a:lstStyle/>
        <a:p>
          <a:endParaRPr lang="en-MY"/>
        </a:p>
      </dgm:t>
    </dgm:pt>
    <dgm:pt modelId="{A7FEA884-EE92-47C3-A879-208F7B5F482A}">
      <dgm:prSet custT="1"/>
      <dgm:spPr>
        <a:xfrm>
          <a:off x="6215172" y="1555372"/>
          <a:ext cx="1774983" cy="2073830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en-US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E4AB56-8C83-4793-8A5A-B0573F863308}" type="parTrans" cxnId="{97D6D18C-9B8B-4E45-B5D0-40CE1BA00C24}">
      <dgm:prSet/>
      <dgm:spPr/>
      <dgm:t>
        <a:bodyPr/>
        <a:lstStyle/>
        <a:p>
          <a:endParaRPr lang="en-MY"/>
        </a:p>
      </dgm:t>
    </dgm:pt>
    <dgm:pt modelId="{5E16E2FF-395F-4666-ABC4-6D86FBDB8018}" type="sibTrans" cxnId="{97D6D18C-9B8B-4E45-B5D0-40CE1BA00C24}">
      <dgm:prSet/>
      <dgm:spPr/>
      <dgm:t>
        <a:bodyPr/>
        <a:lstStyle/>
        <a:p>
          <a:endParaRPr lang="en-MY"/>
        </a:p>
      </dgm:t>
    </dgm:pt>
    <dgm:pt modelId="{7CE010E1-D45C-4055-94FE-1E4C821CC3B9}" type="pres">
      <dgm:prSet presAssocID="{19B6BEF7-FEC9-4313-B32F-B2A43BA76D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A9886-CFAD-472F-94B1-4288BEAF3DB1}" type="pres">
      <dgm:prSet presAssocID="{19B6BEF7-FEC9-4313-B32F-B2A43BA76D74}" presName="arrow" presStyleLbl="bgShp" presStyleIdx="0" presStyleCnt="1"/>
      <dgm:spPr>
        <a:xfrm>
          <a:off x="599466" y="0"/>
          <a:ext cx="6793954" cy="5184576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5D8B650-21F9-450A-B7BA-D652635A76BF}" type="pres">
      <dgm:prSet presAssocID="{19B6BEF7-FEC9-4313-B32F-B2A43BA76D74}" presName="linearProcess" presStyleCnt="0"/>
      <dgm:spPr/>
    </dgm:pt>
    <dgm:pt modelId="{A2C7A758-DDAF-4597-BF42-D0B8C01BD8B6}" type="pres">
      <dgm:prSet presAssocID="{1C3AE864-34EB-4140-A94D-0FA353179B7B}" presName="textNode" presStyleLbl="node1" presStyleIdx="0" presStyleCnt="4" custScaleY="215043" custLinFactNeighborY="10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526E38-1477-447F-9214-4440917460FF}" type="pres">
      <dgm:prSet presAssocID="{4D75D44D-48EF-49C6-856B-DBD04C45BA4E}" presName="sibTrans" presStyleCnt="0"/>
      <dgm:spPr/>
    </dgm:pt>
    <dgm:pt modelId="{10F04898-CF7A-432C-A985-A01B0C06622B}" type="pres">
      <dgm:prSet presAssocID="{45B27873-C528-4B8E-81F2-C18849487A32}" presName="textNode" presStyleLbl="node1" presStyleIdx="1" presStyleCnt="4" custScaleY="215043" custLinFactNeighborY="10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3FDAC9-1031-4941-B206-E95BDE6516CF}" type="pres">
      <dgm:prSet presAssocID="{DBAC4EE1-74DC-4E7B-B1BD-D64B28617C33}" presName="sibTrans" presStyleCnt="0"/>
      <dgm:spPr/>
    </dgm:pt>
    <dgm:pt modelId="{E23B23E0-2559-41E1-A632-EBEF013B3657}" type="pres">
      <dgm:prSet presAssocID="{FC103E44-CAA3-466F-B927-AE14DC863BAE}" presName="textNode" presStyleLbl="node1" presStyleIdx="2" presStyleCnt="4" custScaleY="215043" custLinFactNeighborY="10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4C145E-D078-4F36-93AE-B6D16A449773}" type="pres">
      <dgm:prSet presAssocID="{5817757F-48B2-4086-B464-00C4182470ED}" presName="sibTrans" presStyleCnt="0"/>
      <dgm:spPr/>
    </dgm:pt>
    <dgm:pt modelId="{CB6AAF8A-6502-4618-B4E4-CB3020748A8C}" type="pres">
      <dgm:prSet presAssocID="{A7FEA884-EE92-47C3-A879-208F7B5F482A}" presName="textNode" presStyleLbl="node1" presStyleIdx="3" presStyleCnt="4" custScaleY="215043" custLinFactNeighborY="10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A757567-4B71-4F98-B7C4-10B5499073B9}" type="presOf" srcId="{A7FEA884-EE92-47C3-A879-208F7B5F482A}" destId="{CB6AAF8A-6502-4618-B4E4-CB3020748A8C}" srcOrd="0" destOrd="0" presId="urn:microsoft.com/office/officeart/2005/8/layout/hProcess9#1"/>
    <dgm:cxn modelId="{97D6D18C-9B8B-4E45-B5D0-40CE1BA00C24}" srcId="{19B6BEF7-FEC9-4313-B32F-B2A43BA76D74}" destId="{A7FEA884-EE92-47C3-A879-208F7B5F482A}" srcOrd="3" destOrd="0" parTransId="{BAE4AB56-8C83-4793-8A5A-B0573F863308}" sibTransId="{5E16E2FF-395F-4666-ABC4-6D86FBDB8018}"/>
    <dgm:cxn modelId="{282FFA83-6869-4B4B-A99D-47CE5CCFB5EC}" type="presOf" srcId="{1C3AE864-34EB-4140-A94D-0FA353179B7B}" destId="{A2C7A758-DDAF-4597-BF42-D0B8C01BD8B6}" srcOrd="0" destOrd="0" presId="urn:microsoft.com/office/officeart/2005/8/layout/hProcess9#1"/>
    <dgm:cxn modelId="{677F437E-BCD6-4251-A107-18637ED0B249}" srcId="{19B6BEF7-FEC9-4313-B32F-B2A43BA76D74}" destId="{45B27873-C528-4B8E-81F2-C18849487A32}" srcOrd="1" destOrd="0" parTransId="{F890026F-1A01-4D02-8BCF-2746FDFC7E7A}" sibTransId="{DBAC4EE1-74DC-4E7B-B1BD-D64B28617C33}"/>
    <dgm:cxn modelId="{5D4ECF8A-F872-46D8-87D7-950AD4045C80}" type="presOf" srcId="{45B27873-C528-4B8E-81F2-C18849487A32}" destId="{10F04898-CF7A-432C-A985-A01B0C06622B}" srcOrd="0" destOrd="0" presId="urn:microsoft.com/office/officeart/2005/8/layout/hProcess9#1"/>
    <dgm:cxn modelId="{AB1E32AE-FC18-449B-B925-365DE167C871}" type="presOf" srcId="{19B6BEF7-FEC9-4313-B32F-B2A43BA76D74}" destId="{7CE010E1-D45C-4055-94FE-1E4C821CC3B9}" srcOrd="0" destOrd="0" presId="urn:microsoft.com/office/officeart/2005/8/layout/hProcess9#1"/>
    <dgm:cxn modelId="{DFC970CD-E422-4ECE-864B-1C9516E5337A}" srcId="{19B6BEF7-FEC9-4313-B32F-B2A43BA76D74}" destId="{FC103E44-CAA3-466F-B927-AE14DC863BAE}" srcOrd="2" destOrd="0" parTransId="{817EC727-2219-4DFB-942F-79D26ED9DAF5}" sibTransId="{5817757F-48B2-4086-B464-00C4182470ED}"/>
    <dgm:cxn modelId="{872E345F-998E-4D9B-B04B-9F2A8CF6F04A}" type="presOf" srcId="{FC103E44-CAA3-466F-B927-AE14DC863BAE}" destId="{E23B23E0-2559-41E1-A632-EBEF013B3657}" srcOrd="0" destOrd="0" presId="urn:microsoft.com/office/officeart/2005/8/layout/hProcess9#1"/>
    <dgm:cxn modelId="{E34BBD2B-A2C5-425B-AD4B-51D63C3734FE}" srcId="{19B6BEF7-FEC9-4313-B32F-B2A43BA76D74}" destId="{1C3AE864-34EB-4140-A94D-0FA353179B7B}" srcOrd="0" destOrd="0" parTransId="{37266DA1-6FF8-497B-A082-D211A07FA3E8}" sibTransId="{4D75D44D-48EF-49C6-856B-DBD04C45BA4E}"/>
    <dgm:cxn modelId="{007C2578-7C9C-415E-8ABA-406B8FB1ECF4}" type="presParOf" srcId="{7CE010E1-D45C-4055-94FE-1E4C821CC3B9}" destId="{9EEA9886-CFAD-472F-94B1-4288BEAF3DB1}" srcOrd="0" destOrd="0" presId="urn:microsoft.com/office/officeart/2005/8/layout/hProcess9#1"/>
    <dgm:cxn modelId="{AACA74B2-8EBD-4CDB-8148-E6D9CD201462}" type="presParOf" srcId="{7CE010E1-D45C-4055-94FE-1E4C821CC3B9}" destId="{D5D8B650-21F9-450A-B7BA-D652635A76BF}" srcOrd="1" destOrd="0" presId="urn:microsoft.com/office/officeart/2005/8/layout/hProcess9#1"/>
    <dgm:cxn modelId="{B9C7177E-3911-4B6F-91E5-4AC379F1BE63}" type="presParOf" srcId="{D5D8B650-21F9-450A-B7BA-D652635A76BF}" destId="{A2C7A758-DDAF-4597-BF42-D0B8C01BD8B6}" srcOrd="0" destOrd="0" presId="urn:microsoft.com/office/officeart/2005/8/layout/hProcess9#1"/>
    <dgm:cxn modelId="{4DAF3CF2-72B0-49F7-AD34-12A524B1537A}" type="presParOf" srcId="{D5D8B650-21F9-450A-B7BA-D652635A76BF}" destId="{D7526E38-1477-447F-9214-4440917460FF}" srcOrd="1" destOrd="0" presId="urn:microsoft.com/office/officeart/2005/8/layout/hProcess9#1"/>
    <dgm:cxn modelId="{48007AC0-DF99-411A-9E0A-E9F4B6157C3E}" type="presParOf" srcId="{D5D8B650-21F9-450A-B7BA-D652635A76BF}" destId="{10F04898-CF7A-432C-A985-A01B0C06622B}" srcOrd="2" destOrd="0" presId="urn:microsoft.com/office/officeart/2005/8/layout/hProcess9#1"/>
    <dgm:cxn modelId="{FCC4674D-D4AB-46DF-950C-D2F25D55662C}" type="presParOf" srcId="{D5D8B650-21F9-450A-B7BA-D652635A76BF}" destId="{4B3FDAC9-1031-4941-B206-E95BDE6516CF}" srcOrd="3" destOrd="0" presId="urn:microsoft.com/office/officeart/2005/8/layout/hProcess9#1"/>
    <dgm:cxn modelId="{FA4F8CDB-79C4-42B2-9623-40E59814BBD0}" type="presParOf" srcId="{D5D8B650-21F9-450A-B7BA-D652635A76BF}" destId="{E23B23E0-2559-41E1-A632-EBEF013B3657}" srcOrd="4" destOrd="0" presId="urn:microsoft.com/office/officeart/2005/8/layout/hProcess9#1"/>
    <dgm:cxn modelId="{4384A754-ED6A-4D00-8FC0-4ACCF5E8A728}" type="presParOf" srcId="{D5D8B650-21F9-450A-B7BA-D652635A76BF}" destId="{B44C145E-D078-4F36-93AE-B6D16A449773}" srcOrd="5" destOrd="0" presId="urn:microsoft.com/office/officeart/2005/8/layout/hProcess9#1"/>
    <dgm:cxn modelId="{2BFB77A1-7163-4B86-BFCC-DC1069D0875A}" type="presParOf" srcId="{D5D8B650-21F9-450A-B7BA-D652635A76BF}" destId="{CB6AAF8A-6502-4618-B4E4-CB3020748A8C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9886-CFAD-472F-94B1-4288BEAF3DB1}">
      <dsp:nvSpPr>
        <dsp:cNvPr id="0" name=""/>
        <dsp:cNvSpPr/>
      </dsp:nvSpPr>
      <dsp:spPr>
        <a:xfrm>
          <a:off x="820414" y="0"/>
          <a:ext cx="9298028" cy="5684096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7A758-DDAF-4597-BF42-D0B8C01BD8B6}">
      <dsp:nvSpPr>
        <dsp:cNvPr id="0" name=""/>
        <dsp:cNvSpPr/>
      </dsp:nvSpPr>
      <dsp:spPr bwMode="white">
        <a:xfrm>
          <a:off x="3738" y="660003"/>
          <a:ext cx="2429195" cy="4364089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1</a:t>
          </a:r>
          <a:b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22322" y="778587"/>
        <a:ext cx="2192027" cy="4126921"/>
      </dsp:txXfrm>
    </dsp:sp>
    <dsp:sp modelId="{10F04898-CF7A-432C-A985-A01B0C06622B}">
      <dsp:nvSpPr>
        <dsp:cNvPr id="0" name=""/>
        <dsp:cNvSpPr/>
      </dsp:nvSpPr>
      <dsp:spPr bwMode="white">
        <a:xfrm>
          <a:off x="2837800" y="660003"/>
          <a:ext cx="2429195" cy="4364089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2</a:t>
          </a:r>
          <a:b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 </a:t>
          </a:r>
          <a:endParaRPr sz="6500" kern="1200"/>
        </a:p>
      </dsp:txBody>
      <dsp:txXfrm>
        <a:off x="2956384" y="778587"/>
        <a:ext cx="2192027" cy="4126921"/>
      </dsp:txXfrm>
    </dsp:sp>
    <dsp:sp modelId="{E23B23E0-2559-41E1-A632-EBEF013B3657}">
      <dsp:nvSpPr>
        <dsp:cNvPr id="0" name=""/>
        <dsp:cNvSpPr/>
      </dsp:nvSpPr>
      <dsp:spPr bwMode="white">
        <a:xfrm>
          <a:off x="5671861" y="660003"/>
          <a:ext cx="2429195" cy="4364089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3</a:t>
          </a:r>
          <a:b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5790445" y="778587"/>
        <a:ext cx="2192027" cy="4126921"/>
      </dsp:txXfrm>
    </dsp:sp>
    <dsp:sp modelId="{CB6AAF8A-6502-4618-B4E4-CB3020748A8C}">
      <dsp:nvSpPr>
        <dsp:cNvPr id="0" name=""/>
        <dsp:cNvSpPr/>
      </dsp:nvSpPr>
      <dsp:spPr bwMode="white">
        <a:xfrm>
          <a:off x="8505922" y="752312"/>
          <a:ext cx="2429195" cy="4315888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STRATEGY 4</a:t>
          </a:r>
          <a:br>
            <a:rPr lang="en-US" sz="16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</a:br>
          <a: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</a:br>
          <a:endParaRPr lang="en-US" sz="1600" b="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8624506" y="870896"/>
        <a:ext cx="2192027" cy="407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9886-CFAD-472F-94B1-4288BEAF3DB1}">
      <dsp:nvSpPr>
        <dsp:cNvPr id="0" name=""/>
        <dsp:cNvSpPr/>
      </dsp:nvSpPr>
      <dsp:spPr>
        <a:xfrm>
          <a:off x="820414" y="0"/>
          <a:ext cx="9298028" cy="5684096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7A758-DDAF-4597-BF42-D0B8C01BD8B6}">
      <dsp:nvSpPr>
        <dsp:cNvPr id="0" name=""/>
        <dsp:cNvSpPr/>
      </dsp:nvSpPr>
      <dsp:spPr bwMode="white">
        <a:xfrm>
          <a:off x="3738" y="629309"/>
          <a:ext cx="2429195" cy="488930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2322" y="747893"/>
        <a:ext cx="2192027" cy="4652132"/>
      </dsp:txXfrm>
    </dsp:sp>
    <dsp:sp modelId="{10F04898-CF7A-432C-A985-A01B0C06622B}">
      <dsp:nvSpPr>
        <dsp:cNvPr id="0" name=""/>
        <dsp:cNvSpPr/>
      </dsp:nvSpPr>
      <dsp:spPr bwMode="white">
        <a:xfrm>
          <a:off x="2837800" y="629309"/>
          <a:ext cx="2429195" cy="4889300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6384" y="747893"/>
        <a:ext cx="2192027" cy="4652132"/>
      </dsp:txXfrm>
    </dsp:sp>
    <dsp:sp modelId="{E23B23E0-2559-41E1-A632-EBEF013B3657}">
      <dsp:nvSpPr>
        <dsp:cNvPr id="0" name=""/>
        <dsp:cNvSpPr/>
      </dsp:nvSpPr>
      <dsp:spPr bwMode="white">
        <a:xfrm>
          <a:off x="5671861" y="629309"/>
          <a:ext cx="2429195" cy="4889300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0445" y="747893"/>
        <a:ext cx="2192027" cy="4652132"/>
      </dsp:txXfrm>
    </dsp:sp>
    <dsp:sp modelId="{CB6AAF8A-6502-4618-B4E4-CB3020748A8C}">
      <dsp:nvSpPr>
        <dsp:cNvPr id="0" name=""/>
        <dsp:cNvSpPr/>
      </dsp:nvSpPr>
      <dsp:spPr bwMode="white">
        <a:xfrm>
          <a:off x="8505922" y="629309"/>
          <a:ext cx="2429195" cy="4889300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en-US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624506" y="747893"/>
        <a:ext cx="2192027" cy="465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820CAA-747D-4F1B-80AC-E4BD4CD4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ms-MY" sz="1200" dirty="0"/>
              <a:t>‹#›</a:t>
            </a:fld>
            <a:endParaRPr lang="en-US" altLang="ms-MY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D4B791-1E4F-4B6B-9E9E-285F18E06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reeform 35"/>
          <p:cNvSpPr/>
          <p:nvPr/>
        </p:nvSpPr>
        <p:spPr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0" t="0" r="0" b="0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495EE-C21A-4A78-9ADC-FD0891E7425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529138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ADA9EE-B346-4B7E-BFC2-CA03728D44F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272A29-A573-41AA-9A1C-CE53052CFBB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E33A62-048B-4A3A-BF79-06FD820DDB4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D2228-28C8-48D0-B5BA-B4B77B5CC24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6C7B6F-6F26-442F-8337-3CC07308366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3064FC-CE22-4CAE-9EF3-F61B87A8B5A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454D36-6280-4F0E-A459-1A02EA2DF71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34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Slide Number Placeholder 8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D9EF2-9BA1-4F2C-AE6D-068EC5E80AC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pic>
        <p:nvPicPr>
          <p:cNvPr id="9" name="Picture 4" descr="Image result for background plant plain blu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3" b="5729"/>
          <a:stretch>
            <a:fillRect/>
          </a:stretch>
        </p:blipFill>
        <p:spPr bwMode="auto">
          <a:xfrm>
            <a:off x="-11724" y="0"/>
            <a:ext cx="12340667" cy="69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4AD6-0A01-4853-ABD0-825752C42B09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6"/>
            <a:ext cx="12192000" cy="739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" y="13449"/>
            <a:ext cx="322729" cy="3227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3A3365-EF60-4F25-9BE5-AFF5D1D6A04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0B8C02-4594-4167-85A7-BD1534EFBE2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FE16E-F89C-42D7-9E8F-0E1A481388A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28C90A-7D39-47BE-8311-7DCF7AF53F2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D63D57-648B-4EEE-843F-80022F6AA6E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374F1B-12F3-465A-8AA9-D24B5498CD3E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9C43C6-D1E5-45A6-B83B-3F333229A43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FEF71-295B-4988-A31E-474B25D4FA5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A7573D-AA64-46F0-A1EC-0DBEA8F4024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92DED5-F8A8-4B13-B8E3-832F76DFAB8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22B106-C156-4AEC-B9E8-AA75ACA60EA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5BA3D2-B8B2-43E9-A617-12CA6A6D5EE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E5311F-F183-4BCD-B31B-549173E3894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B7F450-8768-4D29-95D9-D3BBBFC50A3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2/8/2023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reeform 35"/>
          <p:cNvSpPr/>
          <p:nvPr/>
        </p:nvSpPr>
        <p:spPr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0" t="0" r="0" b="0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495EE-C21A-4A78-9ADC-FD0891E7425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529138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D9EF2-9BA1-4F2C-AE6D-068EC5E80AC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0F014D-818D-4078-AF2A-D5CEDFFE61A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9C43C6-D1E5-45A6-B83B-3F333229A43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0F014D-818D-4078-AF2A-D5CEDFFE61A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2556D8-3BEF-4F8D-A175-6D6C119D3B5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B071D6-1DAA-42E4-8757-6DAFBF71388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CDB317-CF72-4814-AF28-D7EB0AB521B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619B1A-BF2E-4826-996D-590BDF94971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514E79-E9D8-40D0-8F02-997442C8700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ADA9EE-B346-4B7E-BFC2-CA03728D44F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11"/>
          <p:cNvSpPr/>
          <p:nvPr/>
        </p:nvSpPr>
        <p:spPr>
          <a:xfrm flipV="1">
            <a:off x="-4762" y="31781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272A29-A573-41AA-9A1C-CE53052CFBB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324485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E33A62-048B-4A3A-BF79-06FD820DDB4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35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2556D8-3BEF-4F8D-A175-6D6C119D3B5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D2228-28C8-48D0-B5BA-B4B77B5CC24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6C7B6F-6F26-442F-8337-3CC07308366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3064FC-CE22-4CAE-9EF3-F61B87A8B5A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454D36-6280-4F0E-A459-1A02EA2DF71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34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Slide Number Placeholder 8"/>
          <p:cNvSpPr>
            <a:spLocks noGrp="1"/>
          </p:cNvSpPr>
          <p:nvPr>
            <p:ph type="sldNum" sz="quarter" idx="1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B071D6-1DAA-42E4-8757-6DAFBF71388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CDB317-CF72-4814-AF28-D7EB0AB521B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11"/>
          <p:cNvSpPr/>
          <p:nvPr/>
        </p:nvSpPr>
        <p:spPr>
          <a:xfrm flipV="1">
            <a:off x="-4762" y="71437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619B1A-BF2E-4826-996D-590BDF94971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11"/>
          <p:cNvSpPr/>
          <p:nvPr/>
        </p:nvSpPr>
        <p:spPr>
          <a:xfrm flipV="1">
            <a:off x="-4762" y="4911725"/>
            <a:ext cx="1589087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514E79-E9D8-40D0-8F02-997442C8700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4983163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9"/>
          <p:cNvGrpSpPr/>
          <p:nvPr/>
        </p:nvGrpSpPr>
        <p:grpSpPr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/>
            <p:nvPr/>
          </p:nvSpPr>
          <p:spPr>
            <a:xfrm>
              <a:off x="6627813" y="195610"/>
              <a:ext cx="408933" cy="36460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/>
            <p:nvPr/>
          </p:nvSpPr>
          <p:spPr>
            <a:xfrm>
              <a:off x="7061730" y="3771905"/>
              <a:ext cx="349763" cy="131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/>
            <p:nvPr/>
          </p:nvSpPr>
          <p:spPr>
            <a:xfrm>
              <a:off x="7439105" y="5053005"/>
              <a:ext cx="357653" cy="82074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/>
            <p:nvPr/>
          </p:nvSpPr>
          <p:spPr>
            <a:xfrm>
              <a:off x="7036746" y="3811364"/>
              <a:ext cx="457585" cy="18532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/>
            <p:nvPr/>
          </p:nvSpPr>
          <p:spPr>
            <a:xfrm>
              <a:off x="6993355" y="1263632"/>
              <a:ext cx="144639" cy="25082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/>
            <p:nvPr/>
          </p:nvSpPr>
          <p:spPr>
            <a:xfrm>
              <a:off x="7525889" y="5640943"/>
              <a:ext cx="111767" cy="23280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/>
            <p:nvPr/>
          </p:nvSpPr>
          <p:spPr>
            <a:xfrm>
              <a:off x="7020967" y="3598286"/>
              <a:ext cx="68375" cy="4248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/>
            <p:nvPr/>
          </p:nvSpPr>
          <p:spPr>
            <a:xfrm>
              <a:off x="7411493" y="2802530"/>
              <a:ext cx="1168945" cy="2250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/>
            <p:nvPr/>
          </p:nvSpPr>
          <p:spPr>
            <a:xfrm>
              <a:off x="7494331" y="5664618"/>
              <a:ext cx="99932" cy="209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/>
            <p:nvPr/>
          </p:nvSpPr>
          <p:spPr>
            <a:xfrm>
              <a:off x="7411493" y="5081942"/>
              <a:ext cx="114396" cy="5590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/>
            <p:nvPr/>
          </p:nvSpPr>
          <p:spPr>
            <a:xfrm>
              <a:off x="7411493" y="4978033"/>
              <a:ext cx="32872" cy="18940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0" t="0" r="0" b="0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/>
            <p:nvPr/>
          </p:nvSpPr>
          <p:spPr>
            <a:xfrm>
              <a:off x="7439105" y="5434442"/>
              <a:ext cx="174882" cy="4393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E43C54-BF6D-4211-B0BB-62F48C40651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Century Gothic" panose="020B0502020202020204" pitchFamily="34" charset="0"/>
              </a:rPr>
              <a:t>‹#›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>
    <p:fade thruBlk="1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68" name="Freeform 1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2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3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4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6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7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8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9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0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2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9"/>
          <p:cNvGrpSpPr/>
          <p:nvPr/>
        </p:nvGrpSpPr>
        <p:grpSpPr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2056" name="Freeform 27"/>
            <p:cNvSpPr/>
            <p:nvPr/>
          </p:nvSpPr>
          <p:spPr>
            <a:xfrm>
              <a:off x="6627813" y="195610"/>
              <a:ext cx="408933" cy="36460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8"/>
            <p:cNvSpPr/>
            <p:nvPr/>
          </p:nvSpPr>
          <p:spPr>
            <a:xfrm>
              <a:off x="7061730" y="3771905"/>
              <a:ext cx="349763" cy="131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29"/>
            <p:cNvSpPr/>
            <p:nvPr/>
          </p:nvSpPr>
          <p:spPr>
            <a:xfrm>
              <a:off x="7439105" y="5053005"/>
              <a:ext cx="357653" cy="82074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30"/>
            <p:cNvSpPr/>
            <p:nvPr/>
          </p:nvSpPr>
          <p:spPr>
            <a:xfrm>
              <a:off x="7036746" y="3811364"/>
              <a:ext cx="457585" cy="18532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31"/>
            <p:cNvSpPr/>
            <p:nvPr/>
          </p:nvSpPr>
          <p:spPr>
            <a:xfrm>
              <a:off x="6993355" y="1263632"/>
              <a:ext cx="144639" cy="25082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2"/>
            <p:cNvSpPr/>
            <p:nvPr/>
          </p:nvSpPr>
          <p:spPr>
            <a:xfrm>
              <a:off x="7525889" y="5640943"/>
              <a:ext cx="111767" cy="23280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3"/>
            <p:cNvSpPr/>
            <p:nvPr/>
          </p:nvSpPr>
          <p:spPr>
            <a:xfrm>
              <a:off x="7020967" y="3598286"/>
              <a:ext cx="68375" cy="4248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4"/>
            <p:cNvSpPr/>
            <p:nvPr/>
          </p:nvSpPr>
          <p:spPr>
            <a:xfrm>
              <a:off x="7411493" y="2802530"/>
              <a:ext cx="1168945" cy="2250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5"/>
            <p:cNvSpPr/>
            <p:nvPr/>
          </p:nvSpPr>
          <p:spPr>
            <a:xfrm>
              <a:off x="7494331" y="5664618"/>
              <a:ext cx="99932" cy="209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6"/>
            <p:cNvSpPr/>
            <p:nvPr/>
          </p:nvSpPr>
          <p:spPr>
            <a:xfrm>
              <a:off x="7411493" y="5081942"/>
              <a:ext cx="114396" cy="5590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7"/>
            <p:cNvSpPr/>
            <p:nvPr/>
          </p:nvSpPr>
          <p:spPr>
            <a:xfrm>
              <a:off x="7411493" y="4978033"/>
              <a:ext cx="32872" cy="18940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0" t="0" r="0" b="0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8"/>
            <p:cNvSpPr/>
            <p:nvPr/>
          </p:nvSpPr>
          <p:spPr>
            <a:xfrm>
              <a:off x="7439105" y="5434442"/>
              <a:ext cx="174882" cy="4393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Century Gothic" panose="020B0502020202020204" pitchFamily="34" charset="0"/>
              </a:rPr>
              <a:t>‹#›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>
    <p:fade thruBlk="1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/>
            <p:nvPr/>
          </p:nvSpPr>
          <p:spPr>
            <a:xfrm>
              <a:off x="2487613" y="2284222"/>
              <a:ext cx="85200" cy="5340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/>
            <p:nvPr/>
          </p:nvSpPr>
          <p:spPr>
            <a:xfrm>
              <a:off x="2597156" y="2779108"/>
              <a:ext cx="550418" cy="19781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/>
            <p:nvPr/>
          </p:nvSpPr>
          <p:spPr>
            <a:xfrm>
              <a:off x="3174622" y="4730255"/>
              <a:ext cx="519314" cy="1210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/>
            <p:nvPr/>
          </p:nvSpPr>
          <p:spPr>
            <a:xfrm>
              <a:off x="3305804" y="5630785"/>
              <a:ext cx="146057" cy="3096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/>
            <p:nvPr/>
          </p:nvSpPr>
          <p:spPr>
            <a:xfrm>
              <a:off x="2572813" y="2818321"/>
              <a:ext cx="700533" cy="28340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/>
            <p:nvPr/>
          </p:nvSpPr>
          <p:spPr>
            <a:xfrm>
              <a:off x="2506546" y="285750"/>
              <a:ext cx="90610" cy="24933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/>
            <p:nvPr/>
          </p:nvSpPr>
          <p:spPr>
            <a:xfrm>
              <a:off x="2553880" y="2599273"/>
              <a:ext cx="67619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/>
            <p:nvPr/>
          </p:nvSpPr>
          <p:spPr>
            <a:xfrm>
              <a:off x="3143518" y="4757298"/>
              <a:ext cx="162286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/>
            <p:nvPr/>
          </p:nvSpPr>
          <p:spPr>
            <a:xfrm>
              <a:off x="3147575" y="1282282"/>
              <a:ext cx="1768913" cy="34479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/>
            <p:nvPr/>
          </p:nvSpPr>
          <p:spPr>
            <a:xfrm>
              <a:off x="3273346" y="5652419"/>
              <a:ext cx="137943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/>
            <p:nvPr/>
          </p:nvSpPr>
          <p:spPr>
            <a:xfrm>
              <a:off x="3143518" y="4655887"/>
              <a:ext cx="31104" cy="18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/>
            <p:nvPr/>
          </p:nvSpPr>
          <p:spPr>
            <a:xfrm>
              <a:off x="3211137" y="5410385"/>
              <a:ext cx="204209" cy="5300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9"/>
          <p:cNvGrpSpPr/>
          <p:nvPr/>
        </p:nvGrpSpPr>
        <p:grpSpPr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/>
            <p:nvPr/>
          </p:nvSpPr>
          <p:spPr>
            <a:xfrm>
              <a:off x="6627813" y="195610"/>
              <a:ext cx="408933" cy="36460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/>
            <p:nvPr/>
          </p:nvSpPr>
          <p:spPr>
            <a:xfrm>
              <a:off x="7061730" y="3771905"/>
              <a:ext cx="349763" cy="131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/>
            <p:nvPr/>
          </p:nvSpPr>
          <p:spPr>
            <a:xfrm>
              <a:off x="7439105" y="5053005"/>
              <a:ext cx="357653" cy="82074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/>
            <p:nvPr/>
          </p:nvSpPr>
          <p:spPr>
            <a:xfrm>
              <a:off x="7036746" y="3811364"/>
              <a:ext cx="457585" cy="18532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/>
            <p:nvPr/>
          </p:nvSpPr>
          <p:spPr>
            <a:xfrm>
              <a:off x="6993355" y="1263632"/>
              <a:ext cx="144639" cy="25082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/>
            <p:nvPr/>
          </p:nvSpPr>
          <p:spPr>
            <a:xfrm>
              <a:off x="7525889" y="5640943"/>
              <a:ext cx="111767" cy="23280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/>
            <p:nvPr/>
          </p:nvSpPr>
          <p:spPr>
            <a:xfrm>
              <a:off x="7020967" y="3598286"/>
              <a:ext cx="68375" cy="42484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/>
            <p:nvPr/>
          </p:nvSpPr>
          <p:spPr>
            <a:xfrm>
              <a:off x="7411493" y="2802530"/>
              <a:ext cx="1168945" cy="2250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/>
            <p:nvPr/>
          </p:nvSpPr>
          <p:spPr>
            <a:xfrm>
              <a:off x="7494331" y="5664618"/>
              <a:ext cx="99932" cy="209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/>
            <p:nvPr/>
          </p:nvSpPr>
          <p:spPr>
            <a:xfrm>
              <a:off x="7411493" y="5081942"/>
              <a:ext cx="114396" cy="5590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/>
            <p:nvPr/>
          </p:nvSpPr>
          <p:spPr>
            <a:xfrm>
              <a:off x="7411493" y="4978033"/>
              <a:ext cx="32872" cy="18940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0" t="0" r="0" b="0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/>
            <p:nvPr/>
          </p:nvSpPr>
          <p:spPr>
            <a:xfrm>
              <a:off x="7439105" y="5434442"/>
              <a:ext cx="174882" cy="4393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E43C54-BF6D-4211-B0BB-62F48C40651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Century Gothic" panose="020B0502020202020204" pitchFamily="34" charset="0"/>
              </a:rPr>
              <a:t>‹#›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 spd="med">
    <p:fade thruBlk="1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NALISA%20LAMPIRAN%20B.xlsx" TargetMode="External"/><Relationship Id="rId2" Type="http://schemas.openxmlformats.org/officeDocument/2006/relationships/hyperlink" Target="ANALISA%20LAMPIRAN%20C.xlsx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ANALISA%20LAMPIRAN%20A.xls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411288" y="2536825"/>
            <a:ext cx="9523413" cy="1149350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PEMBENTANGAN 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PROGRAM AGROMAKANAN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178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560388"/>
            <a:ext cx="1862138" cy="18208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4500" y="3748088"/>
            <a:ext cx="8915400" cy="11271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NAMA PEMOHON/INTEGRATOR: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PEJABAT RISDA DAERAH/JAJAHAN/BAHAGIAN :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NEGERI :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6538" y="227013"/>
            <a:ext cx="15430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LAMPIRAN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1463675" y="31750"/>
            <a:ext cx="10013950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STRATEGY 2023 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1114425" cy="10652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539551" y="841248"/>
          <a:ext cx="10938857" cy="568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134" name="Rectangle 1"/>
          <p:cNvSpPr/>
          <p:nvPr/>
        </p:nvSpPr>
        <p:spPr>
          <a:xfrm>
            <a:off x="1533525" y="1009650"/>
            <a:ext cx="42560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BUSINESS TO BUSINESS (B2B)</a:t>
            </a:r>
            <a:endParaRPr lang="en-GB" altLang="en-US" sz="2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1463675" y="31750"/>
            <a:ext cx="10013950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STRATEGY 2023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1114425" cy="10652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539551" y="841248"/>
          <a:ext cx="10938857" cy="568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158" name="Rectangle 1"/>
          <p:cNvSpPr/>
          <p:nvPr/>
        </p:nvSpPr>
        <p:spPr>
          <a:xfrm>
            <a:off x="1533525" y="1009650"/>
            <a:ext cx="45894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BUSINESS TO CUSTOMER (B2C)</a:t>
            </a:r>
            <a:endParaRPr lang="en-GB" altLang="en-US" sz="2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49159" name="TextBox 6"/>
          <p:cNvSpPr txBox="1"/>
          <p:nvPr/>
        </p:nvSpPr>
        <p:spPr>
          <a:xfrm>
            <a:off x="699135" y="3333750"/>
            <a:ext cx="21859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>STRATEGY 1</a:t>
            </a:r>
          </a:p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ms-MY" sz="14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49160" name="TextBox 6"/>
          <p:cNvSpPr txBox="1"/>
          <p:nvPr/>
        </p:nvSpPr>
        <p:spPr>
          <a:xfrm>
            <a:off x="6413500" y="3180080"/>
            <a:ext cx="2035175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>STRATEGY 3</a:t>
            </a:r>
          </a:p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en-US" altLang="ms-MY" sz="16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49161" name="TextBox 6"/>
          <p:cNvSpPr txBox="1"/>
          <p:nvPr/>
        </p:nvSpPr>
        <p:spPr>
          <a:xfrm>
            <a:off x="3509328" y="3236913"/>
            <a:ext cx="2036762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>STRATEGY 2</a:t>
            </a:r>
          </a:p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en-US" altLang="ms-MY" sz="16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49162" name="TextBox 6"/>
          <p:cNvSpPr txBox="1"/>
          <p:nvPr/>
        </p:nvSpPr>
        <p:spPr>
          <a:xfrm>
            <a:off x="9219248" y="3180080"/>
            <a:ext cx="2259012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ms-MY" sz="1800" b="1" dirty="0">
                <a:solidFill>
                  <a:srgbClr val="FFFF00"/>
                </a:solidFill>
                <a:cs typeface="Arial" panose="020B0604020202020204" pitchFamily="34" charset="0"/>
              </a:rPr>
              <a:t>STRATEGY 4</a:t>
            </a:r>
          </a:p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ms-MY" sz="16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 PEMASARAN TAHUN 2023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Group 99"/>
          <p:cNvGraphicFramePr>
            <a:graphicFrameLocks noGrp="1"/>
          </p:cNvGraphicFramePr>
          <p:nvPr/>
        </p:nvGraphicFramePr>
        <p:xfrm>
          <a:off x="534389" y="886368"/>
          <a:ext cx="11380520" cy="58748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3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1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5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INISIATIF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 TINDAKAN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KOS PEMASARAN 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SASARAN JUALAN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JUALAN SEBENAR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TEMPOH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Person In Charge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1 </a:t>
                      </a:r>
                      <a:b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2 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3 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4 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182" name="Rectangle 1"/>
          <p:cNvSpPr/>
          <p:nvPr/>
        </p:nvSpPr>
        <p:spPr>
          <a:xfrm>
            <a:off x="989013" y="582613"/>
            <a:ext cx="32400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BUSINESS TO BUSINESS (B2B)</a:t>
            </a:r>
            <a:endParaRPr lang="en-GB" altLang="en-US" sz="1800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 PEMASARAN TAHUN 2023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Group 99"/>
          <p:cNvGraphicFramePr>
            <a:graphicFrameLocks noGrp="1"/>
          </p:cNvGraphicFramePr>
          <p:nvPr/>
        </p:nvGraphicFramePr>
        <p:xfrm>
          <a:off x="534389" y="886368"/>
          <a:ext cx="11380520" cy="56435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3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5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INISIATIF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 TINDAKAN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KOS PEMASARAN 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SASARAN JUALAN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JUALAN SEBENAR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(RM)</a:t>
                      </a: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TEMPOH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Person In Charge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1 </a:t>
                      </a:r>
                      <a:b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 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06" name="Rectangle 1"/>
          <p:cNvSpPr/>
          <p:nvPr/>
        </p:nvSpPr>
        <p:spPr>
          <a:xfrm>
            <a:off x="989013" y="582613"/>
            <a:ext cx="3486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BUSINESS TO CUSTOMER (B2C)</a:t>
            </a:r>
            <a:endParaRPr lang="en-GB" altLang="en-US" sz="1800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 PENGELUARAN TAHUN 2023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Group 99"/>
          <p:cNvGraphicFramePr>
            <a:graphicFrameLocks noGrp="1"/>
          </p:cNvGraphicFramePr>
          <p:nvPr/>
        </p:nvGraphicFramePr>
        <p:xfrm>
          <a:off x="244405" y="725377"/>
          <a:ext cx="11862714" cy="37801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3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163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9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</a:t>
                      </a: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MESIN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PERMINTAAN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KAPASITI PENGELUARAN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*KOS PENGELUARAN BULANAN (RM)</a:t>
                      </a: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HARGA JUALAN (RM)</a:t>
                      </a:r>
                    </a:p>
                  </a:txBody>
                  <a:tcPr marL="91436" marR="91436" marT="46841" marB="46841" anchor="ctr" horzOverflow="overflow"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HARI</a:t>
                      </a: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BULAN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HARI</a:t>
                      </a: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BULAN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</a:t>
                      </a: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JUMLAH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</a:t>
                      </a: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JUMLAH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6" marR="91436" marT="46841" marB="468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b="1" dirty="0"/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b="1" dirty="0"/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b="1" dirty="0"/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b="1" dirty="0"/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1436" marR="91436" marT="46841" marB="468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aseline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7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36" marR="9143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6841" marB="46841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29" name="Rectangle 1"/>
          <p:cNvSpPr/>
          <p:nvPr/>
        </p:nvSpPr>
        <p:spPr>
          <a:xfrm>
            <a:off x="5959475" y="5803900"/>
            <a:ext cx="5886450" cy="508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*KOS PENGELUARAN = KOS PRODUK DIJUAL (COGS)</a:t>
            </a:r>
            <a:endParaRPr lang="en-US" altLang="en-US" sz="1800" b="1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pic>
        <p:nvPicPr>
          <p:cNvPr id="532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38" y="147638"/>
            <a:ext cx="912812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3017838"/>
            <a:ext cx="9477375" cy="6985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72000" bIns="7200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KEWANGAN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69963" y="31750"/>
            <a:ext cx="10507663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KEWANGAN SEMASA (3 BULAN)</a:t>
            </a: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582613"/>
          <a:ext cx="11244264" cy="61674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347">
                <a:tc>
                  <a:txBody>
                    <a:bodyPr/>
                    <a:lstStyle/>
                    <a:p>
                      <a:endParaRPr lang="en-MY" sz="18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36">
                <a:tc>
                  <a:txBody>
                    <a:bodyPr/>
                    <a:lstStyle/>
                    <a:p>
                      <a:r>
                        <a:rPr lang="en-MY" sz="2400" b="1" dirty="0"/>
                        <a:t>SALES</a:t>
                      </a:r>
                      <a:endParaRPr lang="en-MY" sz="2400" b="1" i="1" dirty="0">
                        <a:solidFill>
                          <a:srgbClr val="FF0000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636">
                <a:tc>
                  <a:txBody>
                    <a:bodyPr/>
                    <a:lstStyle/>
                    <a:p>
                      <a:r>
                        <a:rPr lang="en-MY" sz="2400" b="1" dirty="0"/>
                        <a:t>(-) COGS</a:t>
                      </a:r>
                      <a:endParaRPr lang="en-MY" sz="2400" b="1" i="1" dirty="0">
                        <a:solidFill>
                          <a:srgbClr val="FF0000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36">
                <a:tc>
                  <a:txBody>
                    <a:bodyPr/>
                    <a:lstStyle/>
                    <a:p>
                      <a:r>
                        <a:rPr lang="en-US" sz="2400" b="1" dirty="0"/>
                        <a:t>GROSS PROFIT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29" marB="45729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/>
                        <a:t>(-)</a:t>
                      </a:r>
                      <a:r>
                        <a:rPr lang="en-US" sz="2400" b="1" baseline="0" dirty="0"/>
                        <a:t> OPEX</a:t>
                      </a:r>
                      <a:endParaRPr lang="en-MY" sz="16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636">
                <a:tc>
                  <a:txBody>
                    <a:bodyPr/>
                    <a:lstStyle/>
                    <a:p>
                      <a:r>
                        <a:rPr lang="en-US" sz="2400" b="1" dirty="0"/>
                        <a:t>NET PROFIT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29" marB="45729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16" marB="4571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9" marB="4572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69963" y="31750"/>
            <a:ext cx="10507663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KEWANGAN 5 TAHUN TERDAHULU </a:t>
            </a: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8500" y="817563"/>
          <a:ext cx="10939462" cy="54371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8985">
                <a:tc>
                  <a:txBody>
                    <a:bodyPr/>
                    <a:lstStyle/>
                    <a:p>
                      <a:endParaRPr lang="en-MY" sz="18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2017 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2018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2019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690">
                <a:tc>
                  <a:txBody>
                    <a:bodyPr/>
                    <a:lstStyle/>
                    <a:p>
                      <a:r>
                        <a:rPr lang="en-MY" sz="1800" b="1" dirty="0"/>
                        <a:t>SALES</a:t>
                      </a:r>
                      <a:endParaRPr lang="en-MY" sz="1800" b="1" i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947">
                <a:tc>
                  <a:txBody>
                    <a:bodyPr/>
                    <a:lstStyle/>
                    <a:p>
                      <a:r>
                        <a:rPr lang="en-MY" sz="1800" b="1" dirty="0"/>
                        <a:t>(-) COGS</a:t>
                      </a:r>
                      <a:endParaRPr lang="en-MY" sz="1800" b="1" i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07">
                <a:tc>
                  <a:txBody>
                    <a:bodyPr/>
                    <a:lstStyle/>
                    <a:p>
                      <a:r>
                        <a:rPr lang="en-US" sz="1800" b="1" dirty="0"/>
                        <a:t>GROSS PROFIT</a:t>
                      </a:r>
                      <a:br>
                        <a:rPr lang="en-US" sz="1800" b="1" dirty="0"/>
                      </a:b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(-)</a:t>
                      </a:r>
                      <a:r>
                        <a:rPr lang="en-US" sz="1800" b="1" baseline="0" dirty="0"/>
                        <a:t> OPEX</a:t>
                      </a:r>
                      <a:endParaRPr lang="en-MY" sz="18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068">
                <a:tc>
                  <a:txBody>
                    <a:bodyPr/>
                    <a:lstStyle/>
                    <a:p>
                      <a:r>
                        <a:rPr lang="en-US" sz="1800" b="1" dirty="0"/>
                        <a:t>NET PROFIT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69963" y="31750"/>
            <a:ext cx="10507663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UNJURAN KEWANGAN 5 TAHUN KEHADAPAN</a:t>
            </a: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98500" y="817563"/>
          <a:ext cx="10939462" cy="54371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8985">
                <a:tc>
                  <a:txBody>
                    <a:bodyPr/>
                    <a:lstStyle/>
                    <a:p>
                      <a:endParaRPr lang="en-MY" sz="18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TAHUN 2027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(RM)</a:t>
                      </a:r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690">
                <a:tc>
                  <a:txBody>
                    <a:bodyPr/>
                    <a:lstStyle/>
                    <a:p>
                      <a:r>
                        <a:rPr lang="en-MY" sz="1800" b="1" dirty="0"/>
                        <a:t>SALES</a:t>
                      </a:r>
                      <a:endParaRPr lang="en-MY" sz="1800" b="1" i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947">
                <a:tc>
                  <a:txBody>
                    <a:bodyPr/>
                    <a:lstStyle/>
                    <a:p>
                      <a:r>
                        <a:rPr lang="en-MY" sz="1800" b="1" dirty="0"/>
                        <a:t>(-) COGS</a:t>
                      </a:r>
                      <a:endParaRPr lang="en-MY" sz="1800" b="1" i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07">
                <a:tc>
                  <a:txBody>
                    <a:bodyPr/>
                    <a:lstStyle/>
                    <a:p>
                      <a:r>
                        <a:rPr lang="en-US" sz="1800" b="1" dirty="0"/>
                        <a:t>GROSS PROFIT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(-)</a:t>
                      </a:r>
                      <a:r>
                        <a:rPr lang="en-US" sz="1800" b="1" baseline="0" dirty="0"/>
                        <a:t> OPEX</a:t>
                      </a:r>
                      <a:endParaRPr lang="en-MY" sz="18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068">
                <a:tc>
                  <a:txBody>
                    <a:bodyPr/>
                    <a:lstStyle/>
                    <a:p>
                      <a:r>
                        <a:rPr lang="en-US" sz="1800" b="1" dirty="0"/>
                        <a:t>NET PROFIT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314700" algn="l"/>
                        </a:tabLst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pic>
        <p:nvPicPr>
          <p:cNvPr id="5734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38" y="147638"/>
            <a:ext cx="912812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3017838"/>
            <a:ext cx="12006263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72000" bIns="7200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SENARAI PERALATAN YANG DIPOHON BESERTA GAMBAR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LATAR BELAKANG PEMOHON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592388" y="1493838"/>
            <a:ext cx="8915400" cy="471805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en-US" altLang="en-US" sz="1600" b="1" dirty="0"/>
              <a:t>1. NAMA						: </a:t>
            </a:r>
          </a:p>
          <a:p>
            <a:pPr marL="0" indent="0">
              <a:buNone/>
            </a:pPr>
            <a:r>
              <a:rPr lang="en-US" altLang="en-US" sz="1600" b="1" dirty="0"/>
              <a:t>2. KAD PENGENALAN			: </a:t>
            </a:r>
          </a:p>
          <a:p>
            <a:pPr marL="0" indent="0">
              <a:buNone/>
            </a:pPr>
            <a:r>
              <a:rPr lang="en-US" altLang="en-US" sz="1600" b="1" dirty="0"/>
              <a:t>3. UMUR						: </a:t>
            </a:r>
          </a:p>
          <a:p>
            <a:pPr marL="0" indent="0">
              <a:buNone/>
            </a:pPr>
            <a:r>
              <a:rPr lang="en-US" altLang="en-US" sz="1600" b="1" dirty="0"/>
              <a:t>4. ALAMAT					: </a:t>
            </a:r>
          </a:p>
          <a:p>
            <a:pPr marL="0" indent="0">
              <a:buNone/>
            </a:pPr>
            <a:r>
              <a:rPr lang="en-US" altLang="en-US" sz="1600" b="1" dirty="0"/>
              <a:t>5. NO. TELEFON				: </a:t>
            </a:r>
          </a:p>
          <a:p>
            <a:pPr marL="0" indent="0">
              <a:buNone/>
            </a:pPr>
            <a:r>
              <a:rPr lang="en-US" altLang="en-US" sz="1600" b="1" dirty="0"/>
              <a:t>6. TARAF PEMOHON			: </a:t>
            </a:r>
          </a:p>
          <a:p>
            <a:pPr marL="0" indent="0">
              <a:buNone/>
            </a:pPr>
            <a:r>
              <a:rPr lang="en-US" altLang="en-US" sz="1600" b="1" dirty="0"/>
              <a:t>7. PENGALAMAN DALAM </a:t>
            </a:r>
          </a:p>
          <a:p>
            <a:pPr marL="0" indent="0">
              <a:buNone/>
            </a:pPr>
            <a:r>
              <a:rPr lang="en-US" altLang="en-US" sz="1600" b="1" dirty="0"/>
              <a:t>    BIDANG  PERTANIAN (TAHUN)  :					</a:t>
            </a:r>
          </a:p>
          <a:p>
            <a:pPr marL="0" indent="0">
              <a:buNone/>
            </a:pPr>
            <a:r>
              <a:rPr lang="en-US" altLang="en-US" sz="1600" b="1" dirty="0"/>
              <a:t>8. KELAYAKAN AKADEMIK		: </a:t>
            </a:r>
          </a:p>
          <a:p>
            <a:pPr marL="0" indent="0">
              <a:buNone/>
            </a:pPr>
            <a:r>
              <a:rPr lang="en-US" altLang="en-US" sz="1600" b="1" dirty="0"/>
              <a:t>9. BANTUAN DITERIMA			: </a:t>
            </a:r>
          </a:p>
          <a:p>
            <a:pPr marL="0" indent="0">
              <a:buNone/>
            </a:pPr>
            <a:r>
              <a:rPr lang="en-US" altLang="en-US" sz="1600" b="1" dirty="0"/>
              <a:t>10. PENDAPATAN BULANAN		: </a:t>
            </a:r>
          </a:p>
          <a:p>
            <a:pPr marL="0" indent="0">
              <a:buNone/>
            </a:pPr>
            <a:r>
              <a:rPr lang="en-US" altLang="en-US" sz="1600" b="1" dirty="0"/>
              <a:t>11. PENGIKTIRAFAN/ANUGERAH	:</a:t>
            </a:r>
          </a:p>
        </p:txBody>
      </p:sp>
      <p:sp>
        <p:nvSpPr>
          <p:cNvPr id="3" name="Rectangles 2"/>
          <p:cNvSpPr/>
          <p:nvPr/>
        </p:nvSpPr>
        <p:spPr>
          <a:xfrm>
            <a:off x="10368915" y="696595"/>
            <a:ext cx="1447165" cy="171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GAMBAR PEMOHON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SENARAI PERALATAN YANG DIPOHON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Group 99"/>
          <p:cNvGraphicFramePr>
            <a:graphicFrameLocks noGrp="1"/>
          </p:cNvGraphicFramePr>
          <p:nvPr/>
        </p:nvGraphicFramePr>
        <p:xfrm>
          <a:off x="754063" y="885825"/>
          <a:ext cx="10901361" cy="55816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PERALATAN / MESIN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KUANTITI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HARGA / UNIT (RM)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JUMLAH HARGA (RM)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320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GAMBAR PERALATAN YANG DIPOHON</a:t>
            </a: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OUTCOME DAN IMPAK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592388" y="1404938"/>
            <a:ext cx="8915400" cy="2174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NYATAKAN OUTCOME PROJEK SAMA ADA KEPADA PENDUDUK SETEMPAT SERTA KAWASAN LUAR BANDAR; DAN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endParaRPr kumimoji="0" lang="ms-MY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IMPAK SEPERTI KESAN LIMPAHAN MANFAAT PROJEK (</a:t>
            </a:r>
            <a:r>
              <a:rPr kumimoji="0" lang="ms-MY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SPILL OVER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KEPADA MASYARAKAT SETEMPAT, PEMBANGUNAN LUAR BANDAR, EKONOMI ATAU INDUSTRI NEGARA.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5" y="187325"/>
            <a:ext cx="10958513" cy="1281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JUSTIFIKASI PERMOHONAN UNTUK DILULUSKAN</a:t>
            </a:r>
          </a:p>
        </p:txBody>
      </p:sp>
      <p:grpSp>
        <p:nvGrpSpPr>
          <p:cNvPr id="61444" name="Group 7"/>
          <p:cNvGrpSpPr/>
          <p:nvPr/>
        </p:nvGrpSpPr>
        <p:grpSpPr>
          <a:xfrm>
            <a:off x="1262063" y="1584325"/>
            <a:ext cx="182562" cy="3221038"/>
            <a:chOff x="1623774" y="2047875"/>
            <a:chExt cx="183427" cy="3221873"/>
          </a:xfrm>
        </p:grpSpPr>
        <p:sp>
          <p:nvSpPr>
            <p:cNvPr id="4" name="Oval 3"/>
            <p:cNvSpPr/>
            <p:nvPr/>
          </p:nvSpPr>
          <p:spPr>
            <a:xfrm>
              <a:off x="1623774" y="2047875"/>
              <a:ext cx="157907" cy="1524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42914" y="3143534"/>
              <a:ext cx="157907" cy="1524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31749" y="3696127"/>
              <a:ext cx="157908" cy="1524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49294" y="5117308"/>
              <a:ext cx="157907" cy="1524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296988" y="5556250"/>
            <a:ext cx="157163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17" y="1419860"/>
            <a:ext cx="8915400" cy="377762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pic>
        <p:nvPicPr>
          <p:cNvPr id="6963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38" y="147638"/>
            <a:ext cx="912812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3017838"/>
            <a:ext cx="9477375" cy="70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72000" bIns="7200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DOKUMEN SOKONGAN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320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LAMPIRAN</a:t>
            </a: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 bwMode="auto">
          <a:xfrm>
            <a:off x="4040188" y="546100"/>
            <a:ext cx="4230688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normAutofit/>
          </a:bodyPr>
          <a:lstStyle/>
          <a:p>
            <a:pPr marR="0" algn="ctr" defTabSz="4572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SSM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320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LAMPIRAN</a:t>
            </a: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 bwMode="auto">
          <a:xfrm>
            <a:off x="4040188" y="546100"/>
            <a:ext cx="4230688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normAutofit/>
          </a:bodyPr>
          <a:lstStyle/>
          <a:p>
            <a:pPr marR="0" algn="ctr" defTabSz="4572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MOF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320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89013" y="31750"/>
            <a:ext cx="10925175" cy="550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LAMPIRAN</a:t>
            </a: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576262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 bwMode="auto">
          <a:xfrm>
            <a:off x="4040188" y="546100"/>
            <a:ext cx="4230688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normAutofit/>
          </a:bodyPr>
          <a:lstStyle/>
          <a:p>
            <a:pPr marR="0" algn="ctr" defTabSz="4572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 STATEMENT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tx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4559" y="3726854"/>
            <a:ext cx="925305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Keputusan yang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dipohon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mendapatkan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kelulusan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peruntukan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ldhabi" panose="020B0604020202020204" pitchFamily="2" charset="-78"/>
              </a:rPr>
              <a:t>PROJEK :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70" y="413960"/>
            <a:ext cx="5940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cs typeface="Arial" panose="020B0604020202020204" pitchFamily="34" charset="0"/>
              </a:rPr>
              <a:t>KEPUTUSAN YANG DIPOHON</a:t>
            </a:r>
            <a:endParaRPr lang="ko-KR" altLang="en-US" sz="5400" b="1" dirty="0">
              <a:cs typeface="Arial" panose="020B0604020202020204" pitchFamily="34" charset="0"/>
            </a:endParaRPr>
          </a:p>
        </p:txBody>
      </p:sp>
      <p:sp>
        <p:nvSpPr>
          <p:cNvPr id="20" name="Rounded Rectangle 51"/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sz="quarter"/>
          </p:nvPr>
        </p:nvSpPr>
        <p:spPr>
          <a:xfrm>
            <a:off x="4303713" y="3419475"/>
            <a:ext cx="3584575" cy="1143000"/>
          </a:xfrm>
        </p:spPr>
        <p:txBody>
          <a:bodyPr vert="horz" wrap="square" lIns="91440" tIns="45720" rIns="91440" bIns="45720" anchor="t" anchorCtr="0"/>
          <a:lstStyle/>
          <a:p>
            <a:pPr algn="ctr"/>
            <a:r>
              <a:rPr lang="en-US" altLang="en-US" b="1" dirty="0"/>
              <a:t>SEKIAN</a:t>
            </a:r>
            <a:br>
              <a:rPr lang="en-US" altLang="en-US" b="1" dirty="0"/>
            </a:br>
            <a:r>
              <a:rPr lang="en-US" altLang="en-US" b="1" dirty="0"/>
              <a:t>TERIMA 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669925"/>
            <a:ext cx="2459038" cy="24050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ransition spd="med" advClick="0">
    <p:fade thruBlk="1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326708"/>
            <a:ext cx="8912225" cy="1281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LATAR BELAKANG PROJEK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92388" y="1135698"/>
            <a:ext cx="8637587" cy="4586287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en-US" altLang="en-US" sz="1600" b="1" dirty="0"/>
              <a:t>1. NAMA SYARIKAT					: </a:t>
            </a:r>
          </a:p>
          <a:p>
            <a:pPr marL="0" indent="0">
              <a:buNone/>
            </a:pPr>
            <a:r>
              <a:rPr lang="en-US" altLang="en-US" sz="1600" b="1" dirty="0"/>
              <a:t>2. NO. DAFTAR SYARIKAT/SSM			: </a:t>
            </a:r>
            <a:endParaRPr lang="en-US" altLang="ms-MY" sz="1600" b="1" dirty="0"/>
          </a:p>
          <a:p>
            <a:pPr marL="0" indent="0">
              <a:buNone/>
            </a:pPr>
            <a:r>
              <a:rPr lang="en-US" altLang="en-US" sz="1600" b="1" dirty="0"/>
              <a:t>3. NO.DAFTAR KEM.KEWANGAN (MOF) 	: </a:t>
            </a:r>
          </a:p>
          <a:p>
            <a:pPr marL="0" indent="0">
              <a:buNone/>
            </a:pPr>
            <a:r>
              <a:rPr lang="en-US" altLang="en-US" sz="1600" b="1" dirty="0"/>
              <a:t>4. KEKUKUHAN KEWANGAN LEBIH 30%	: YA / TIDAK</a:t>
            </a:r>
          </a:p>
          <a:p>
            <a:pPr marL="0" indent="0">
              <a:buNone/>
            </a:pPr>
            <a:r>
              <a:rPr lang="en-US" altLang="en-US" sz="1600" b="1" dirty="0"/>
              <a:t>    DARIPADA NILAI BANTUAN.</a:t>
            </a:r>
          </a:p>
          <a:p>
            <a:pPr marL="0" indent="0">
              <a:buNone/>
            </a:pPr>
            <a:r>
              <a:rPr lang="en-US" altLang="en-US" sz="1600" b="1" dirty="0"/>
              <a:t>5. JENIS PROJEK						:</a:t>
            </a:r>
          </a:p>
          <a:p>
            <a:pPr marL="0" indent="0">
              <a:buNone/>
            </a:pPr>
            <a:r>
              <a:rPr lang="en-US" altLang="en-US" sz="1600" b="1" dirty="0"/>
              <a:t>6. NILAI PERMOHONAN	(RM)				: </a:t>
            </a:r>
          </a:p>
          <a:p>
            <a:pPr marL="0" indent="0">
              <a:buNone/>
            </a:pPr>
            <a:r>
              <a:rPr lang="en-US" altLang="en-US" sz="1600" b="1" dirty="0"/>
              <a:t>7. ALAMAT PROJEK						: </a:t>
            </a:r>
          </a:p>
          <a:p>
            <a:pPr marL="0" indent="0">
              <a:buNone/>
            </a:pPr>
            <a:r>
              <a:rPr lang="en-US" altLang="en-US" sz="1600" b="1" dirty="0"/>
              <a:t>8. PEMILIKAN TANAH					:</a:t>
            </a:r>
          </a:p>
          <a:p>
            <a:pPr marL="0" indent="0">
              <a:buNone/>
            </a:pPr>
            <a:r>
              <a:rPr lang="en-US" altLang="en-US" sz="1600" b="1" dirty="0"/>
              <a:t>9.KELUASAN TAPAK					:</a:t>
            </a:r>
          </a:p>
          <a:p>
            <a:pPr marL="0" indent="0">
              <a:buNone/>
            </a:pPr>
            <a:r>
              <a:rPr lang="en-US" altLang="en-US" sz="1600" b="1" dirty="0"/>
              <a:t>10. KAEDAH PEMASARAN		</a:t>
            </a:r>
            <a:br>
              <a:rPr lang="en-US" altLang="en-US" sz="1600" b="1" dirty="0"/>
            </a:br>
            <a:r>
              <a:rPr lang="en-US" altLang="en-US" sz="1600" b="1" dirty="0"/>
              <a:t>    PRODUK/PERKHIDMATAN SEDIA ADA     	: </a:t>
            </a:r>
          </a:p>
          <a:p>
            <a:pPr marL="0" indent="0">
              <a:buNone/>
            </a:pPr>
            <a:endParaRPr lang="en-US" altLang="en-US" sz="1600" b="1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PELAN LOKASI PROJEK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322" y="582688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1463675" y="31750"/>
            <a:ext cx="10013950" cy="550863"/>
          </a:xfrm>
          <a:prstGeom prst="rect">
            <a:avLst/>
          </a:prstGeom>
          <a:solidFill>
            <a:srgbClr val="91C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LATAR BELAKANG SYARIKAT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1114425" cy="1065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236663" y="869950"/>
            <a:ext cx="1046003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6663" y="2905125"/>
            <a:ext cx="1046003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6663" y="4876800"/>
            <a:ext cx="1046003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MISI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996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1463675" y="31750"/>
            <a:ext cx="10013950" cy="550863"/>
          </a:xfrm>
          <a:prstGeom prst="rect">
            <a:avLst/>
          </a:prstGeom>
          <a:solidFill>
            <a:srgbClr val="91C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CARTA ORGANISASI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8" y="31750"/>
            <a:ext cx="1114425" cy="1065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Ringkasan</a:t>
            </a:r>
            <a:r>
              <a:rPr lang="en-US" dirty="0"/>
              <a:t> kos </a:t>
            </a:r>
            <a:r>
              <a:rPr lang="en-US" dirty="0" err="1"/>
              <a:t>Projek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위쪽 모서리 8"/>
          <p:cNvSpPr/>
          <p:nvPr/>
        </p:nvSpPr>
        <p:spPr>
          <a:xfrm rot="5400000">
            <a:off x="1280781" y="643205"/>
            <a:ext cx="1719612" cy="4356372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6231689"/>
            <a:ext cx="9235440" cy="91440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Rectangle 38"/>
          <p:cNvSpPr/>
          <p:nvPr/>
        </p:nvSpPr>
        <p:spPr>
          <a:xfrm rot="16200000">
            <a:off x="8747714" y="5778570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Rectangle 41"/>
          <p:cNvSpPr/>
          <p:nvPr/>
        </p:nvSpPr>
        <p:spPr>
          <a:xfrm>
            <a:off x="6554341" y="5263140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Rectangle 38"/>
          <p:cNvSpPr/>
          <p:nvPr/>
        </p:nvSpPr>
        <p:spPr>
          <a:xfrm rot="16200000">
            <a:off x="6096062" y="4794199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6554342" y="4318802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0" name="Rectangle 38"/>
          <p:cNvSpPr/>
          <p:nvPr/>
        </p:nvSpPr>
        <p:spPr>
          <a:xfrm rot="16200000">
            <a:off x="8747714" y="3850997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1" name="Rectangle 41"/>
          <p:cNvSpPr/>
          <p:nvPr/>
        </p:nvSpPr>
        <p:spPr>
          <a:xfrm>
            <a:off x="6554341" y="3378828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Rectangle 38"/>
          <p:cNvSpPr/>
          <p:nvPr/>
        </p:nvSpPr>
        <p:spPr>
          <a:xfrm rot="16200000">
            <a:off x="6096062" y="2920548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Rectangle 41"/>
          <p:cNvSpPr/>
          <p:nvPr/>
        </p:nvSpPr>
        <p:spPr>
          <a:xfrm>
            <a:off x="6554341" y="2462268"/>
            <a:ext cx="5669280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0821" y="5563397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16" name="그룹 6"/>
          <p:cNvGrpSpPr/>
          <p:nvPr/>
        </p:nvGrpSpPr>
        <p:grpSpPr>
          <a:xfrm>
            <a:off x="9629863" y="5598717"/>
            <a:ext cx="1645920" cy="466447"/>
            <a:chOff x="9267913" y="5380667"/>
            <a:chExt cx="1836000" cy="466447"/>
          </a:xfrm>
        </p:grpSpPr>
        <p:sp>
          <p:nvSpPr>
            <p:cNvPr id="17" name="TextBox 16"/>
            <p:cNvSpPr txBox="1"/>
            <p:nvPr/>
          </p:nvSpPr>
          <p:spPr>
            <a:xfrm>
              <a:off x="9267913" y="5631849"/>
              <a:ext cx="1836000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</a:rPr>
                <a:t>      %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400" b="1" dirty="0">
                  <a:solidFill>
                    <a:srgbClr val="595959"/>
                  </a:solidFill>
                  <a:latin typeface="Arial" panose="020B0604020202020204"/>
                </a:rPr>
                <a:t>ROI</a:t>
              </a: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8990821" y="3635824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20" name="그룹 7"/>
          <p:cNvGrpSpPr/>
          <p:nvPr/>
        </p:nvGrpSpPr>
        <p:grpSpPr>
          <a:xfrm>
            <a:off x="9629864" y="3671143"/>
            <a:ext cx="2227784" cy="519455"/>
            <a:chOff x="9267913" y="3529265"/>
            <a:chExt cx="2066764" cy="519455"/>
          </a:xfrm>
        </p:grpSpPr>
        <p:sp>
          <p:nvSpPr>
            <p:cNvPr id="21" name="TextBox 20"/>
            <p:cNvSpPr txBox="1"/>
            <p:nvPr/>
          </p:nvSpPr>
          <p:spPr>
            <a:xfrm>
              <a:off x="9267913" y="3833455"/>
              <a:ext cx="1836000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hlinkClick r:id="rId2" action="ppaction://hlinkfile"/>
                </a:rPr>
                <a:t>RM 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7913" y="3529265"/>
              <a:ext cx="206676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400" b="1" dirty="0">
                  <a:solidFill>
                    <a:srgbClr val="DE8D22"/>
                  </a:solidFill>
                  <a:latin typeface="Arial" panose="020B0604020202020204"/>
                </a:rPr>
                <a:t>KOS OPERASI</a:t>
              </a: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DE8D22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30902" y="4579026"/>
            <a:ext cx="521786" cy="5217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24" name="그룹 4"/>
          <p:cNvGrpSpPr/>
          <p:nvPr/>
        </p:nvGrpSpPr>
        <p:grpSpPr>
          <a:xfrm>
            <a:off x="4533900" y="4611805"/>
            <a:ext cx="1645920" cy="466447"/>
            <a:chOff x="4108722" y="4448325"/>
            <a:chExt cx="1836000" cy="466447"/>
          </a:xfrm>
        </p:grpSpPr>
        <p:sp>
          <p:nvSpPr>
            <p:cNvPr id="25" name="TextBox 24"/>
            <p:cNvSpPr txBox="1"/>
            <p:nvPr/>
          </p:nvSpPr>
          <p:spPr>
            <a:xfrm>
              <a:off x="4108722" y="4699507"/>
              <a:ext cx="1836000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TAHUN KE-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87732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BREAK EVEN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6330902" y="2705375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28" name="그룹 3"/>
          <p:cNvGrpSpPr/>
          <p:nvPr/>
        </p:nvGrpSpPr>
        <p:grpSpPr>
          <a:xfrm>
            <a:off x="4533899" y="2740694"/>
            <a:ext cx="1645921" cy="466447"/>
            <a:chOff x="4108721" y="2600500"/>
            <a:chExt cx="1836001" cy="466447"/>
          </a:xfrm>
        </p:grpSpPr>
        <p:sp>
          <p:nvSpPr>
            <p:cNvPr id="29" name="TextBox 28"/>
            <p:cNvSpPr txBox="1"/>
            <p:nvPr/>
          </p:nvSpPr>
          <p:spPr>
            <a:xfrm>
              <a:off x="4108721" y="2851682"/>
              <a:ext cx="1836000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hlinkClick r:id="rId3" action="ppaction://hlinkfile"/>
                </a:rPr>
                <a:t>RM 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F9E1B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KOS </a:t>
              </a:r>
              <a:r>
                <a:rPr lang="en-US" altLang="ko-KR" sz="1400" b="1" dirty="0">
                  <a:solidFill>
                    <a:srgbClr val="EF9E1B"/>
                  </a:solidFill>
                  <a:latin typeface="Arial" panose="020B0604020202020204"/>
                </a:rPr>
                <a:t>INPUT</a:t>
              </a: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EF9E1B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990821" y="2241213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2" name="그룹 11"/>
          <p:cNvGrpSpPr/>
          <p:nvPr/>
        </p:nvGrpSpPr>
        <p:grpSpPr>
          <a:xfrm>
            <a:off x="8428300" y="1705546"/>
            <a:ext cx="1645920" cy="484664"/>
            <a:chOff x="8028249" y="1638871"/>
            <a:chExt cx="1837329" cy="484664"/>
          </a:xfrm>
        </p:grpSpPr>
        <p:sp>
          <p:nvSpPr>
            <p:cNvPr id="33" name="TextBox 32"/>
            <p:cNvSpPr txBox="1"/>
            <p:nvPr/>
          </p:nvSpPr>
          <p:spPr>
            <a:xfrm>
              <a:off x="8029577" y="1908270"/>
              <a:ext cx="1836001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hlinkClick r:id="rId4" action="ppaction://hlinkfile"/>
                </a:rPr>
                <a:t>RM 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AC926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PEMBANGUNAN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1310" y="2330067"/>
            <a:ext cx="3798553" cy="76898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2800" dirty="0">
                <a:solidFill>
                  <a:prstClr val="white"/>
                </a:solidFill>
                <a:latin typeface="Arial" panose="020B0604020202020204"/>
              </a:rPr>
              <a:t>KOS DIPOHON: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0" name="Rectangle 30"/>
          <p:cNvSpPr/>
          <p:nvPr/>
        </p:nvSpPr>
        <p:spPr>
          <a:xfrm>
            <a:off x="9130422" y="376436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1" name="Parallelogram 30"/>
          <p:cNvSpPr/>
          <p:nvPr/>
        </p:nvSpPr>
        <p:spPr>
          <a:xfrm flipH="1">
            <a:off x="9117240" y="5689483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6465818" y="471186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3" name="Rounded Rectangle 5"/>
          <p:cNvSpPr/>
          <p:nvPr/>
        </p:nvSpPr>
        <p:spPr>
          <a:xfrm flipH="1">
            <a:off x="6442027" y="2856680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4" name="Round Same Side Corner Rectangle 36"/>
          <p:cNvSpPr>
            <a:spLocks noChangeAspect="1"/>
          </p:cNvSpPr>
          <p:nvPr/>
        </p:nvSpPr>
        <p:spPr>
          <a:xfrm>
            <a:off x="9100295" y="2366652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823" y="297180"/>
            <a:ext cx="11573197" cy="724247"/>
          </a:xfrm>
        </p:spPr>
        <p:txBody>
          <a:bodyPr/>
          <a:lstStyle/>
          <a:p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RINGKASAN KOS PROJEK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ri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572" y="583323"/>
            <a:ext cx="6355636" cy="5502167"/>
          </a:xfrm>
          <a:prstGeom prst="rect">
            <a:avLst/>
          </a:prstGeom>
          <a:noFill/>
          <a:effectLst>
            <a:glow>
              <a:schemeClr val="bg1">
                <a:alpha val="59000"/>
              </a:schemeClr>
            </a:glow>
            <a:outerShdw blurRad="965200" dist="50800" dir="5400000" sx="51000" sy="51000" algn="ctr" rotWithShape="0">
              <a:schemeClr val="bg1">
                <a:alpha val="86000"/>
              </a:schemeClr>
            </a:outerShdw>
            <a:softEdge rad="12700"/>
          </a:effectLst>
        </p:spPr>
      </p:pic>
      <p:pic>
        <p:nvPicPr>
          <p:cNvPr id="471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38" y="147638"/>
            <a:ext cx="912812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3017838"/>
            <a:ext cx="9477375" cy="6972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72000" bIns="7200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PELAN PERNIAGAAN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 2023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409</Words>
  <Application>Microsoft Office PowerPoint</Application>
  <PresentationFormat>Widescreen</PresentationFormat>
  <Paragraphs>197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맑은 고딕</vt:lpstr>
      <vt:lpstr>Aldhabi</vt:lpstr>
      <vt:lpstr>Arial</vt:lpstr>
      <vt:lpstr>Calibri</vt:lpstr>
      <vt:lpstr>Century Gothic</vt:lpstr>
      <vt:lpstr>HY중고딕</vt:lpstr>
      <vt:lpstr>Tahoma</vt:lpstr>
      <vt:lpstr>Wingdings</vt:lpstr>
      <vt:lpstr>Wingdings 3</vt:lpstr>
      <vt:lpstr>Wisp</vt:lpstr>
      <vt:lpstr>1_Wisp</vt:lpstr>
      <vt:lpstr>2_Wisp</vt:lpstr>
      <vt:lpstr>PEMBENTANGAN  PROGRAM AGROMAKANAN</vt:lpstr>
      <vt:lpstr>LATAR BELAKANG PEMOHON</vt:lpstr>
      <vt:lpstr>LATAR BELAKANG PROJEK</vt:lpstr>
      <vt:lpstr>PELAN LOKASI PROJEK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 DAN IMPAK</vt:lpstr>
      <vt:lpstr>JUSTIFIKASI PERMOHONAN UNTUK DILULUSKAN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JAWATANKUASA KESELAMATAN DAN KEBAJIKAN</dc:title>
  <dc:creator>USER</dc:creator>
  <cp:lastModifiedBy>RISDA-USER</cp:lastModifiedBy>
  <cp:revision>419</cp:revision>
  <cp:lastPrinted>2019-02-22T02:58:00Z</cp:lastPrinted>
  <dcterms:created xsi:type="dcterms:W3CDTF">2016-05-05T08:47:00Z</dcterms:created>
  <dcterms:modified xsi:type="dcterms:W3CDTF">2023-02-08T00:21:10Z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DC07392142DA4599B0AF574AECBE2A22</vt:lpwstr>
  </property>
</Properties>
</file>